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7"/>
  </p:notesMasterIdLst>
  <p:sldIdLst>
    <p:sldId id="257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17" r:id="rId14"/>
    <p:sldId id="301" r:id="rId15"/>
    <p:sldId id="302" r:id="rId16"/>
    <p:sldId id="303" r:id="rId17"/>
    <p:sldId id="304" r:id="rId18"/>
    <p:sldId id="305" r:id="rId19"/>
    <p:sldId id="318" r:id="rId20"/>
    <p:sldId id="319" r:id="rId21"/>
    <p:sldId id="320" r:id="rId22"/>
    <p:sldId id="306" r:id="rId23"/>
    <p:sldId id="307" r:id="rId24"/>
    <p:sldId id="290" r:id="rId25"/>
    <p:sldId id="308" r:id="rId26"/>
    <p:sldId id="309" r:id="rId27"/>
    <p:sldId id="310" r:id="rId28"/>
    <p:sldId id="316" r:id="rId29"/>
    <p:sldId id="311" r:id="rId30"/>
    <p:sldId id="312" r:id="rId31"/>
    <p:sldId id="313" r:id="rId32"/>
    <p:sldId id="314" r:id="rId33"/>
    <p:sldId id="315" r:id="rId34"/>
    <p:sldId id="274" r:id="rId35"/>
    <p:sldId id="275" r:id="rId3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94434" autoAdjust="0"/>
  </p:normalViewPr>
  <p:slideViewPr>
    <p:cSldViewPr snapToGrid="0">
      <p:cViewPr varScale="1">
        <p:scale>
          <a:sx n="81" d="100"/>
          <a:sy n="81" d="100"/>
        </p:scale>
        <p:origin x="12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43288-1C35-4160-A672-E56F8561BD39}" type="datetimeFigureOut">
              <a:rPr lang="hu-HU" smtClean="0"/>
              <a:t>2018.04.17.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E0350-4B52-4061-AAAD-ECA5C07866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961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E0350-4B52-4061-AAAD-ECA5C0786605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4854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57D83-FF18-467C-B759-F66383D447CD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2018.04.17.</a:t>
            </a:fld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E6B40-08E7-4B5A-8992-A21E4AEC4180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172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57D83-FF18-467C-B759-F66383D447CD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2018.04.17.</a:t>
            </a:fld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E6B40-08E7-4B5A-8992-A21E4AEC4180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637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57D83-FF18-467C-B759-F66383D447CD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2018.04.17.</a:t>
            </a:fld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E6B40-08E7-4B5A-8992-A21E4AEC4180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437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57D83-FF18-467C-B759-F66383D447CD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2018.04.17.</a:t>
            </a:fld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E6B40-08E7-4B5A-8992-A21E4AEC4180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160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57D83-FF18-467C-B759-F66383D447CD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2018.04.17.</a:t>
            </a:fld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E6B40-08E7-4B5A-8992-A21E4AEC4180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302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57D83-FF18-467C-B759-F66383D447CD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2018.04.17.</a:t>
            </a:fld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E6B40-08E7-4B5A-8992-A21E4AEC4180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568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57D83-FF18-467C-B759-F66383D447CD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2018.04.17.</a:t>
            </a:fld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E6B40-08E7-4B5A-8992-A21E4AEC4180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961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57D83-FF18-467C-B759-F66383D447CD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2018.04.17.</a:t>
            </a:fld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E6B40-08E7-4B5A-8992-A21E4AEC4180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762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57D83-FF18-467C-B759-F66383D447CD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2018.04.17.</a:t>
            </a:fld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E6B40-08E7-4B5A-8992-A21E4AEC4180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122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57D83-FF18-467C-B759-F66383D447CD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2018.04.17.</a:t>
            </a:fld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E6B40-08E7-4B5A-8992-A21E4AEC4180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212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57D83-FF18-467C-B759-F66383D447CD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2018.04.17.</a:t>
            </a:fld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E6B40-08E7-4B5A-8992-A21E4AEC4180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84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57D83-FF18-467C-B759-F66383D447CD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2018.04.17.</a:t>
            </a:fld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E6B40-08E7-4B5A-8992-A21E4AEC4180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143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57D83-FF18-467C-B759-F66383D447CD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2018.04.17.</a:t>
            </a:fld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E6B40-08E7-4B5A-8992-A21E4AEC4180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057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57D83-FF18-467C-B759-F66383D447CD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2018.04.17.</a:t>
            </a:fld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E6B40-08E7-4B5A-8992-A21E4AEC4180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663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57D83-FF18-467C-B759-F66383D447CD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2018.04.17.</a:t>
            </a:fld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E6B40-08E7-4B5A-8992-A21E4AEC4180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38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57D83-FF18-467C-B759-F66383D447CD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2018.04.17.</a:t>
            </a:fld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E6B40-08E7-4B5A-8992-A21E4AEC4180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135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57D83-FF18-467C-B759-F66383D447CD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2018.04.17.</a:t>
            </a:fld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E6B40-08E7-4B5A-8992-A21E4AEC4180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04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57D83-FF18-467C-B759-F66383D447CD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2018.04.17.</a:t>
            </a:fld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E6B40-08E7-4B5A-8992-A21E4AEC4180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8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57D83-FF18-467C-B759-F66383D447CD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2018.04.17.</a:t>
            </a:fld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E6B40-08E7-4B5A-8992-A21E4AEC4180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50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57D83-FF18-467C-B759-F66383D447CD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2018.04.17.</a:t>
            </a:fld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E6B40-08E7-4B5A-8992-A21E4AEC4180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071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57D83-FF18-467C-B759-F66383D447CD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2018.04.17.</a:t>
            </a:fld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E6B40-08E7-4B5A-8992-A21E4AEC4180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074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57D83-FF18-467C-B759-F66383D447CD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2018.04.17.</a:t>
            </a:fld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E6B40-08E7-4B5A-8992-A21E4AEC4180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64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57D83-FF18-467C-B759-F66383D447CD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2018.04.17.</a:t>
            </a:fld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E6B40-08E7-4B5A-8992-A21E4AEC4180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49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57D83-FF18-467C-B759-F66383D447CD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2018.04.17.</a:t>
            </a:fld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E6B40-08E7-4B5A-8992-A21E4AEC4180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49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Excel-munkalap.xls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banati.anna@nik.uni-obuda.hu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ail.eszter@nik.uni-obuda.hu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Sikeres Pályázat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Az elnyert ERASMUS+ pályázat lépései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04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938"/>
          </a:xfrm>
        </p:spPr>
      </p:pic>
      <p:sp>
        <p:nvSpPr>
          <p:cNvPr id="5" name="Szövegdoboz 4"/>
          <p:cNvSpPr txBox="1"/>
          <p:nvPr/>
        </p:nvSpPr>
        <p:spPr>
          <a:xfrm>
            <a:off x="406400" y="326966"/>
            <a:ext cx="1144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ERASMUS+ Tanulmányi ösztöndíj</a:t>
            </a:r>
            <a:endParaRPr kumimoji="0" lang="hu-HU" sz="3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06400" y="1220350"/>
            <a:ext cx="10871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Ösztöndíjat nyert hallgatók jelölése a külföldi partnerintézményeknél. (Mobilitási Osztály végzi),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hallgató e-mailben kap értesítést a kinti egyetemtől a további feladatairól (Application process),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Ha elakad (nem ért valamit, alá kell íratni valamit, stb.) felkeresi a kari koordinátort, illetve a Mobilitási Osztályt,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Beszerzi az ösztöndíjszerződés megkötéséhez szükséges papírokat, eljuttatja az irodába,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Tanulmányi Osztályon intézi a kreditbeszámíttatáshoz szükséges papírmunkát,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Időpontot egyeztet az irodán a szerződés megkötéséhez. 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5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938"/>
          </a:xfrm>
        </p:spPr>
      </p:pic>
      <p:sp>
        <p:nvSpPr>
          <p:cNvPr id="7" name="Szövegdoboz 6"/>
          <p:cNvSpPr txBox="1"/>
          <p:nvPr/>
        </p:nvSpPr>
        <p:spPr>
          <a:xfrm>
            <a:off x="241300" y="648426"/>
            <a:ext cx="8520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Ösztöndíjszerződéshez szükséges dokumentumok</a:t>
            </a:r>
            <a:endParaRPr kumimoji="0" lang="hu-HU" sz="3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41300" y="1568118"/>
            <a:ext cx="114938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Learning Agreement for Studies – </a:t>
            </a: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Before the mobility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(http://erasmus.uni-obuda.hu/hu/hallgatoknak/urlapok#4)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u-HU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Acceptance Letter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– a fogadó egyetemtől kapott hivatalos e-mail vagy pdf dokumentum, mely napra pontosan </a:t>
            </a:r>
            <a:b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tartalmazza a mobilitási időszak kezdetét és végét!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Tanulmányi Ügyrend </a:t>
            </a: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1. számú melléklete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(http://erasmus.uni-obuda.hu/hu/hallgatoknak/urlapok#10)</a:t>
            </a:r>
            <a:b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 példányt a Tanulmányi Osztályon le kell adni!</a:t>
            </a:r>
            <a:b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1, a TO aláírásával és pecsétjével ellátott példányt a Mobilitási Osztályon kell leadni!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Tanulmányi ösztöndíjszerződés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(http://erasmus.uni-obuda.hu/hu/hallgatoknak/urlapok#9) – a hallgatóra vonatkozó</a:t>
            </a:r>
            <a:b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adatok előzetes kitöltése és a word dokumentum megküldése a Mobilitási Osztálynak e-mailben.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98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938"/>
          </a:xfrm>
        </p:spPr>
      </p:pic>
      <p:sp>
        <p:nvSpPr>
          <p:cNvPr id="5" name="Szövegdoboz 4"/>
          <p:cNvSpPr txBox="1"/>
          <p:nvPr/>
        </p:nvSpPr>
        <p:spPr>
          <a:xfrm>
            <a:off x="154380" y="0"/>
            <a:ext cx="352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/>
              <a:t>Információs levél az egyetemtől</a:t>
            </a:r>
            <a:endParaRPr lang="hu-HU" u="sng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48" y="369332"/>
            <a:ext cx="11870643" cy="637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33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938"/>
          </a:xfrm>
        </p:spPr>
      </p:pic>
      <p:sp>
        <p:nvSpPr>
          <p:cNvPr id="5" name="Szövegdoboz 4"/>
          <p:cNvSpPr txBox="1"/>
          <p:nvPr/>
        </p:nvSpPr>
        <p:spPr>
          <a:xfrm>
            <a:off x="304800" y="203200"/>
            <a:ext cx="8840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MIRE FIGYELJ? – a dokumentumok pontos kitöltése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04800" y="991175"/>
            <a:ext cx="2681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LEARNING AGREEMENT</a:t>
            </a:r>
            <a:endParaRPr kumimoji="0" lang="hu-HU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40" y="1480344"/>
            <a:ext cx="5257800" cy="1952625"/>
          </a:xfrm>
          <a:prstGeom prst="rect">
            <a:avLst/>
          </a:prstGeom>
        </p:spPr>
      </p:pic>
      <p:sp>
        <p:nvSpPr>
          <p:cNvPr id="8" name="Jobbra nyíl 7"/>
          <p:cNvSpPr/>
          <p:nvPr/>
        </p:nvSpPr>
        <p:spPr>
          <a:xfrm rot="10800000">
            <a:off x="5829300" y="1752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021868" y="1810250"/>
            <a:ext cx="437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Ne felejtsék el a nevüket beírni!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01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938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1" y="170143"/>
            <a:ext cx="9065538" cy="853514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68998" y="1023657"/>
            <a:ext cx="2637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LEARNING AGREEMENT</a:t>
            </a:r>
            <a:endParaRPr kumimoji="0" lang="hu-HU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50" y="1470636"/>
            <a:ext cx="7277100" cy="2400300"/>
          </a:xfrm>
          <a:prstGeom prst="rect">
            <a:avLst/>
          </a:prstGeom>
        </p:spPr>
      </p:pic>
      <p:sp>
        <p:nvSpPr>
          <p:cNvPr id="9" name="Jobbra nyíl 8"/>
          <p:cNvSpPr/>
          <p:nvPr/>
        </p:nvSpPr>
        <p:spPr>
          <a:xfrm rot="9588517">
            <a:off x="7518399" y="18825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666038" y="1543937"/>
            <a:ext cx="333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Hallgatóra vonatkozó adatok pontos kitöltése!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Jobbra nyíl 10"/>
          <p:cNvSpPr/>
          <p:nvPr/>
        </p:nvSpPr>
        <p:spPr>
          <a:xfrm rot="10800000">
            <a:off x="7518399" y="27791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8666038" y="2567594"/>
            <a:ext cx="2972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kari koordinátorra vonatkozó adatok pontos kitöltése!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Lefelé nyíl 12"/>
          <p:cNvSpPr/>
          <p:nvPr/>
        </p:nvSpPr>
        <p:spPr>
          <a:xfrm rot="13672570">
            <a:off x="727388" y="364025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969704" y="4373455"/>
            <a:ext cx="349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fogadó intézmény koordinátorára vonatkozó adatok pontos kitöltése!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95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93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1" y="170143"/>
            <a:ext cx="9065538" cy="853514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307098" y="1009134"/>
            <a:ext cx="2637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LEARNING AGREEMENT</a:t>
            </a:r>
            <a:endParaRPr kumimoji="0" lang="hu-HU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98" y="1386123"/>
            <a:ext cx="6474702" cy="2907699"/>
          </a:xfrm>
          <a:prstGeom prst="rect">
            <a:avLst/>
          </a:prstGeom>
        </p:spPr>
      </p:pic>
      <p:sp>
        <p:nvSpPr>
          <p:cNvPr id="10" name="Jobbra nyíl 9"/>
          <p:cNvSpPr/>
          <p:nvPr/>
        </p:nvSpPr>
        <p:spPr>
          <a:xfrm rot="10800000">
            <a:off x="5994400" y="1701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7088898" y="1759450"/>
            <a:ext cx="4151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Napra pontos dátumokat kérünk megadni!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Jobbra nyíl 11"/>
          <p:cNvSpPr/>
          <p:nvPr/>
        </p:nvSpPr>
        <p:spPr>
          <a:xfrm rot="10800000">
            <a:off x="7064502" y="26364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8134604" y="2186432"/>
            <a:ext cx="276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Azokat a tárgyakat írd ide, amiket a kinti egyetemen tanulni szeretnél (tárgykód, tárgynév, tavaszi/őszi félév, ECTS kredit)  - ha bizonytalan vagy keresd fel a kari koordinátorod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Jobbra nyíl 13"/>
          <p:cNvSpPr/>
          <p:nvPr/>
        </p:nvSpPr>
        <p:spPr>
          <a:xfrm rot="19045390">
            <a:off x="1161328" y="4264786"/>
            <a:ext cx="92854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07098" y="4999654"/>
            <a:ext cx="7208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u-HU" dirty="0">
                <a:solidFill>
                  <a:srgbClr val="000000"/>
                </a:solidFill>
              </a:rPr>
              <a:t>Itt jelöld, melyik nyelvet és milyen szinten beszéled. </a:t>
            </a:r>
            <a:endParaRPr lang="hu-HU" dirty="0" smtClean="0">
              <a:solidFill>
                <a:srgbClr val="000000"/>
              </a:solidFill>
            </a:endParaRPr>
          </a:p>
          <a:p>
            <a:pPr lvl="0"/>
            <a:r>
              <a:rPr lang="hu-HU" dirty="0" smtClean="0">
                <a:solidFill>
                  <a:srgbClr val="000000"/>
                </a:solidFill>
              </a:rPr>
              <a:t>Lehetőleg </a:t>
            </a:r>
            <a:r>
              <a:rPr lang="hu-HU" dirty="0">
                <a:solidFill>
                  <a:srgbClr val="000000"/>
                </a:solidFill>
              </a:rPr>
              <a:t>azt a nyelvet add meg, amelyiken végezni fogod a </a:t>
            </a:r>
            <a:r>
              <a:rPr lang="hu-HU" dirty="0" smtClean="0">
                <a:solidFill>
                  <a:srgbClr val="000000"/>
                </a:solidFill>
              </a:rPr>
              <a:t>tanulmányaidat!</a:t>
            </a:r>
            <a:endParaRPr lang="hu-HU" dirty="0">
              <a:solidFill>
                <a:srgbClr val="000000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8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938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543"/>
            <a:ext cx="9065538" cy="853514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92798" y="875268"/>
            <a:ext cx="2637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LEARNING AGREEMENT</a:t>
            </a:r>
            <a:endParaRPr kumimoji="0" lang="hu-HU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12" y="1419225"/>
            <a:ext cx="7343775" cy="219075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9550399" y="1637437"/>
            <a:ext cx="20193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Ebbe a táblázatba azokat a tárgyakat írd be, amelyekre itthon el szeretnéd fogadtatni a kint felvett kurzusokat.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Jobbra nyíl 9"/>
          <p:cNvSpPr/>
          <p:nvPr/>
        </p:nvSpPr>
        <p:spPr>
          <a:xfrm rot="10800000">
            <a:off x="8103139" y="22722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60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38"/>
            <a:ext cx="12192000" cy="686593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543"/>
            <a:ext cx="9065538" cy="853514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67398" y="875268"/>
            <a:ext cx="2637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LEARNING AGREEMENT</a:t>
            </a:r>
            <a:endParaRPr kumimoji="0" lang="hu-HU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50" y="1377950"/>
            <a:ext cx="7277100" cy="2171700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8550381" y="1377950"/>
            <a:ext cx="2230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Hallgatóra vonatkozó adatok pontos kitöltése!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Jobbra nyíl 8"/>
          <p:cNvSpPr/>
          <p:nvPr/>
        </p:nvSpPr>
        <p:spPr>
          <a:xfrm rot="9257610">
            <a:off x="7308595" y="203435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Jobbra nyíl 9"/>
          <p:cNvSpPr/>
          <p:nvPr/>
        </p:nvSpPr>
        <p:spPr>
          <a:xfrm rot="10800000">
            <a:off x="7518399" y="26077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8550381" y="2509639"/>
            <a:ext cx="2260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kari koordinátorra vonatkozó adatok pontos kitöltése!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Lefelé nyíl 12"/>
          <p:cNvSpPr/>
          <p:nvPr/>
        </p:nvSpPr>
        <p:spPr>
          <a:xfrm rot="13672570">
            <a:off x="968688" y="319379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67398" y="4156100"/>
            <a:ext cx="29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fogadó intézmény koordinátorára vonatkozó adatok pontos kitöltése!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5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38"/>
            <a:ext cx="12192000" cy="6865938"/>
          </a:xfrm>
        </p:spPr>
      </p:pic>
      <p:sp>
        <p:nvSpPr>
          <p:cNvPr id="5" name="Szövegdoboz 4"/>
          <p:cNvSpPr txBox="1"/>
          <p:nvPr/>
        </p:nvSpPr>
        <p:spPr>
          <a:xfrm>
            <a:off x="130629" y="190005"/>
            <a:ext cx="378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Kollégiumi jelentkezési űrlap - MINTA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485" y="-7938"/>
            <a:ext cx="4600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7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38"/>
            <a:ext cx="12192000" cy="6865938"/>
          </a:xfrm>
        </p:spPr>
      </p:pic>
      <p:sp>
        <p:nvSpPr>
          <p:cNvPr id="5" name="Téglalap 4"/>
          <p:cNvSpPr/>
          <p:nvPr/>
        </p:nvSpPr>
        <p:spPr>
          <a:xfrm>
            <a:off x="0" y="97373"/>
            <a:ext cx="3719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Kollégiumi jelentkezési űrlap - MINTA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0"/>
            <a:ext cx="5548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19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6700" y="320820"/>
            <a:ext cx="11239500" cy="7967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Akik segítenek neked – mobilitási osztály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166688"/>
            <a:ext cx="6846401" cy="76816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91" y="1934850"/>
            <a:ext cx="1639966" cy="1969179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66700" y="3932332"/>
            <a:ext cx="35687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dirty="0">
                <a:solidFill>
                  <a:srgbClr val="FFFFFF"/>
                </a:solidFill>
              </a:rPr>
              <a:t>Dr. Marosi Ildikó  egy. docens</a:t>
            </a:r>
          </a:p>
          <a:p>
            <a:pPr>
              <a:defRPr/>
            </a:pPr>
            <a:endParaRPr lang="hu-HU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hu-HU" dirty="0">
                <a:solidFill>
                  <a:srgbClr val="FFFFFF"/>
                </a:solidFill>
              </a:rPr>
              <a:t>intézményi koordinátor</a:t>
            </a:r>
          </a:p>
          <a:p>
            <a:pPr>
              <a:defRPr/>
            </a:pPr>
            <a:endParaRPr lang="hu-HU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hu-HU" dirty="0">
                <a:solidFill>
                  <a:srgbClr val="FFFFFF"/>
                </a:solidFill>
              </a:rPr>
              <a:t>1034 Budapest, Bécsi út 96/b.</a:t>
            </a:r>
          </a:p>
          <a:p>
            <a:pPr>
              <a:defRPr/>
            </a:pPr>
            <a:endParaRPr lang="hu-HU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hu-HU" dirty="0">
                <a:solidFill>
                  <a:srgbClr val="FFFFFF"/>
                </a:solidFill>
              </a:rPr>
              <a:t>Tel.: (06-1) 666-5615</a:t>
            </a:r>
          </a:p>
          <a:p>
            <a:pPr>
              <a:defRPr/>
            </a:pPr>
            <a:endParaRPr lang="hu-HU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hu-HU" dirty="0">
                <a:solidFill>
                  <a:srgbClr val="FFFFFF"/>
                </a:solidFill>
              </a:rPr>
              <a:t>marosi.ildiko@kgk.uni-obuda.hu</a:t>
            </a:r>
          </a:p>
        </p:txBody>
      </p:sp>
      <p:sp>
        <p:nvSpPr>
          <p:cNvPr id="9" name="Téglalap 8"/>
          <p:cNvSpPr/>
          <p:nvPr/>
        </p:nvSpPr>
        <p:spPr>
          <a:xfrm>
            <a:off x="4620220" y="3932331"/>
            <a:ext cx="62899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rgbClr val="FFFFFF"/>
                </a:solidFill>
              </a:rPr>
              <a:t>Petró Julianna</a:t>
            </a:r>
          </a:p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 smtClean="0">
                <a:solidFill>
                  <a:srgbClr val="FFFFFF"/>
                </a:solidFill>
              </a:rPr>
              <a:t>Kimenő hallgatók koordinátora, tanulmányi</a:t>
            </a:r>
          </a:p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 smtClean="0">
                <a:solidFill>
                  <a:srgbClr val="FFFFFF"/>
                </a:solidFill>
              </a:rPr>
              <a:t>1034 Budapest, Bécsi út 94-96. C épület 1. em. 105.</a:t>
            </a:r>
          </a:p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 smtClean="0">
                <a:solidFill>
                  <a:srgbClr val="FFFFFF"/>
                </a:solidFill>
              </a:rPr>
              <a:t>Tel.: (06-1) - 666 - 5552</a:t>
            </a:r>
          </a:p>
          <a:p>
            <a:endParaRPr lang="hu-HU" dirty="0" smtClean="0">
              <a:solidFill>
                <a:srgbClr val="FFFFFF"/>
              </a:solidFill>
            </a:endParaRPr>
          </a:p>
          <a:p>
            <a:r>
              <a:rPr lang="hu-HU" dirty="0" smtClean="0">
                <a:solidFill>
                  <a:srgbClr val="FFFFFF"/>
                </a:solidFill>
              </a:rPr>
              <a:t>outgoing@uni-obuda.hu; </a:t>
            </a:r>
            <a:endParaRPr lang="hu-HU" dirty="0">
              <a:solidFill>
                <a:srgbClr val="FFFFFF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749" y="1951059"/>
            <a:ext cx="1436056" cy="191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8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38"/>
            <a:ext cx="12192000" cy="6865938"/>
          </a:xfrm>
        </p:spPr>
      </p:pic>
      <p:sp>
        <p:nvSpPr>
          <p:cNvPr id="5" name="Téglalap 4"/>
          <p:cNvSpPr/>
          <p:nvPr/>
        </p:nvSpPr>
        <p:spPr>
          <a:xfrm>
            <a:off x="0" y="109248"/>
            <a:ext cx="3719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Kollégiumi jelentkezési űrlap - MINTA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177531"/>
            <a:ext cx="60198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34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38"/>
            <a:ext cx="12192000" cy="686593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543"/>
            <a:ext cx="9065538" cy="853514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92798" y="883206"/>
            <a:ext cx="4173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TANULMÁNYI ÖSZTÖNDÍJSZERZŐDÉS</a:t>
            </a:r>
            <a:endParaRPr kumimoji="0" lang="hu-HU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62" y="1357312"/>
            <a:ext cx="7000875" cy="3076575"/>
          </a:xfrm>
          <a:prstGeom prst="rect">
            <a:avLst/>
          </a:prstGeom>
        </p:spPr>
      </p:pic>
      <p:sp>
        <p:nvSpPr>
          <p:cNvPr id="9" name="Jobbra nyíl 8"/>
          <p:cNvSpPr/>
          <p:nvPr/>
        </p:nvSpPr>
        <p:spPr>
          <a:xfrm rot="9988092">
            <a:off x="4498583" y="3069126"/>
            <a:ext cx="463147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505993" y="2102204"/>
            <a:ext cx="3061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ÍRD BE A NEVED!!!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8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93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543"/>
            <a:ext cx="9065538" cy="853514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48250" y="883206"/>
            <a:ext cx="4173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TANULMÁNYI ÖSZTÖNDÍJSZERZŐDÉS</a:t>
            </a:r>
            <a:endParaRPr kumimoji="0" lang="hu-HU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36" y="1736720"/>
            <a:ext cx="8629466" cy="2725738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18036" y="1309963"/>
            <a:ext cx="562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Értelemszerűen kitöltendő adatok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Lefelé nyíl 8"/>
          <p:cNvSpPr/>
          <p:nvPr/>
        </p:nvSpPr>
        <p:spPr>
          <a:xfrm rot="5400000">
            <a:off x="8652903" y="2538284"/>
            <a:ext cx="484632" cy="1869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0045700" y="3109803"/>
            <a:ext cx="127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Figyelj oda, mit írsz be!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Jobbra nyíl 10"/>
          <p:cNvSpPr/>
          <p:nvPr/>
        </p:nvSpPr>
        <p:spPr>
          <a:xfrm rot="18963279">
            <a:off x="1054100" y="44926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18036" y="5341032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Az Erasmus honlapról letölthető táblázat alapján!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98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7" y="0"/>
            <a:ext cx="12195217" cy="6856193"/>
          </a:xfrm>
          <a:prstGeom prst="rect">
            <a:avLst/>
          </a:prstGeom>
        </p:spPr>
      </p:pic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337985"/>
              </p:ext>
            </p:extLst>
          </p:nvPr>
        </p:nvGraphicFramePr>
        <p:xfrm>
          <a:off x="3804507" y="-4491"/>
          <a:ext cx="5012921" cy="6846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Munkalap" r:id="rId4" imgW="5419673" imgH="7400860" progId="Excel.Sheet.12">
                  <p:embed/>
                </p:oleObj>
              </mc:Choice>
              <mc:Fallback>
                <p:oleObj name="Munkalap" r:id="rId4" imgW="5419673" imgH="74008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04507" y="-4491"/>
                        <a:ext cx="5012921" cy="6846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339634" y="100013"/>
            <a:ext cx="3122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egyetemi szakok kódjai – ezeket kell beírni az előző dián látható „Tématerület ISCED kódja” rubrikába!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0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93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543"/>
            <a:ext cx="9065538" cy="853514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60950" y="875268"/>
            <a:ext cx="4173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TANULMÁNYI ÖSZTÖNDÍJSZERZŐDÉS</a:t>
            </a:r>
            <a:endParaRPr kumimoji="0" lang="hu-HU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467" y="1889363"/>
            <a:ext cx="7717833" cy="1543606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197567" y="3726665"/>
            <a:ext cx="4064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Figyelj oda a pontos kitöltésre!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12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93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543"/>
            <a:ext cx="9065538" cy="853514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73650" y="875268"/>
            <a:ext cx="4173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TANULMÁNYI ÖSZTÖNDÍJSZERZŐDÉS</a:t>
            </a:r>
            <a:endParaRPr kumimoji="0" lang="hu-HU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775" y="1961376"/>
            <a:ext cx="9008450" cy="2026444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270704" y="1418322"/>
            <a:ext cx="9650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Euró alapú bankszámlaszámod legyen, nagyon figyelj a pontos kitöltésre, ide fog érkezni az ösztöndíjad!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591775" y="4161542"/>
            <a:ext cx="513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CSAK a saját nevedre szóló bankszámla fogadható el!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27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93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543"/>
            <a:ext cx="9065538" cy="853514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73650" y="864391"/>
            <a:ext cx="4173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TANULMÁNYI ÖSZTÖNDÍJSZERZŐDÉS</a:t>
            </a:r>
            <a:endParaRPr kumimoji="0" lang="hu-HU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399" y="1455737"/>
            <a:ext cx="7900415" cy="1312863"/>
          </a:xfrm>
          <a:prstGeom prst="rect">
            <a:avLst/>
          </a:prstGeom>
        </p:spPr>
      </p:pic>
      <p:sp>
        <p:nvSpPr>
          <p:cNvPr id="8" name="Jobbra nyíl 7"/>
          <p:cNvSpPr/>
          <p:nvPr/>
        </p:nvSpPr>
        <p:spPr>
          <a:xfrm rot="10800000">
            <a:off x="7970009" y="16275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9065538" y="1233723"/>
            <a:ext cx="1892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Az EU területére utazó hallgatóknak kötelező az Egészségbiztosítási kártya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Jobbra nyíl 9"/>
          <p:cNvSpPr/>
          <p:nvPr/>
        </p:nvSpPr>
        <p:spPr>
          <a:xfrm rot="13367837">
            <a:off x="2319590" y="2673224"/>
            <a:ext cx="1163648" cy="629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71500" y="3637441"/>
            <a:ext cx="6514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MINDENKINEK KÖTELEZŐ baleset- és felelősségbiztosítást kötni!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65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528" y="0"/>
            <a:ext cx="1235305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93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95543"/>
            <a:ext cx="9065538" cy="853514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287950" y="875268"/>
            <a:ext cx="4173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TANULMÁNYI ÖSZTÖNDÍJSZERZŐDÉS</a:t>
            </a:r>
            <a:endParaRPr kumimoji="0" lang="hu-HU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749" y="2114550"/>
            <a:ext cx="8374495" cy="1695450"/>
          </a:xfrm>
          <a:prstGeom prst="rect">
            <a:avLst/>
          </a:prstGeom>
        </p:spPr>
      </p:pic>
      <p:sp>
        <p:nvSpPr>
          <p:cNvPr id="8" name="Jobbra nyíl 7"/>
          <p:cNvSpPr/>
          <p:nvPr/>
        </p:nvSpPr>
        <p:spPr>
          <a:xfrm rot="2735845">
            <a:off x="3920451" y="1657652"/>
            <a:ext cx="76174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608925" y="1272676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ERASMUS+ Ösztöndíjat elnyert hallgató, aláhúzni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Lefelé nyíl 9"/>
          <p:cNvSpPr/>
          <p:nvPr/>
        </p:nvSpPr>
        <p:spPr>
          <a:xfrm rot="2664195">
            <a:off x="7156776" y="136711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7914509" y="1081006"/>
            <a:ext cx="2828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CAMPUS MUNDI Ösztöndíjat elnyert hallgató, aláhúzni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Jobbra nyíl 11"/>
          <p:cNvSpPr/>
          <p:nvPr/>
        </p:nvSpPr>
        <p:spPr>
          <a:xfrm rot="19952033">
            <a:off x="1810748" y="3585687"/>
            <a:ext cx="145512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431799" y="4310925"/>
            <a:ext cx="3695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Ha adott be és nyert el valamilyen kiegészítő támogatást, x-el jelezni!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7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93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95543"/>
            <a:ext cx="9065538" cy="853514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275250" y="875268"/>
            <a:ext cx="4173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TANULMÁNYI ÖSZTÖNDÍJSZERZŐDÉS</a:t>
            </a:r>
            <a:endParaRPr kumimoji="0" lang="hu-HU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250" y="1457325"/>
            <a:ext cx="6772275" cy="432435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8489162" y="2368369"/>
            <a:ext cx="30750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szerződés 3-4. oldalán a biztosításra vonatkozó adatokat ismételten be kell írni!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Lefelé nyíl 8"/>
          <p:cNvSpPr/>
          <p:nvPr/>
        </p:nvSpPr>
        <p:spPr>
          <a:xfrm rot="3093606">
            <a:off x="7146168" y="2756541"/>
            <a:ext cx="484632" cy="24640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Jobbra nyíl 9"/>
          <p:cNvSpPr/>
          <p:nvPr/>
        </p:nvSpPr>
        <p:spPr>
          <a:xfrm rot="10800000">
            <a:off x="6007100" y="2668567"/>
            <a:ext cx="23246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73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6700" y="320820"/>
            <a:ext cx="11239500" cy="7967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Akik segítenek neked – kari Koordinátor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66700" y="1331831"/>
            <a:ext cx="479329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AMK – Alba </a:t>
            </a:r>
            <a:r>
              <a:rPr lang="hu-HU" dirty="0" err="1">
                <a:solidFill>
                  <a:srgbClr val="FFFFFF"/>
                </a:solidFill>
              </a:rPr>
              <a:t>Regia</a:t>
            </a:r>
            <a:r>
              <a:rPr lang="hu-HU" dirty="0">
                <a:solidFill>
                  <a:srgbClr val="FFFFFF"/>
                </a:solidFill>
              </a:rPr>
              <a:t> Műszaki Kar</a:t>
            </a:r>
          </a:p>
          <a:p>
            <a:endParaRPr lang="hu-HU" dirty="0">
              <a:solidFill>
                <a:srgbClr val="FFFFFF"/>
              </a:solidFill>
            </a:endParaRPr>
          </a:p>
          <a:p>
            <a:endParaRPr lang="hu-HU" dirty="0">
              <a:solidFill>
                <a:srgbClr val="FFFFFF"/>
              </a:solidFill>
            </a:endParaRPr>
          </a:p>
          <a:p>
            <a:endParaRPr lang="hu-HU" dirty="0">
              <a:solidFill>
                <a:srgbClr val="FFFFFF"/>
              </a:solidFill>
            </a:endParaRPr>
          </a:p>
          <a:p>
            <a:endParaRPr lang="hu-HU" dirty="0">
              <a:solidFill>
                <a:srgbClr val="FFFFFF"/>
              </a:solidFill>
            </a:endParaRPr>
          </a:p>
          <a:p>
            <a:endParaRPr lang="hu-HU" dirty="0">
              <a:solidFill>
                <a:srgbClr val="FFFFFF"/>
              </a:solidFill>
            </a:endParaRPr>
          </a:p>
          <a:p>
            <a:endParaRPr lang="hu-HU" dirty="0">
              <a:solidFill>
                <a:srgbClr val="FFFFFF"/>
              </a:solidFill>
            </a:endParaRPr>
          </a:p>
          <a:p>
            <a:endParaRPr lang="hu-HU" dirty="0">
              <a:solidFill>
                <a:srgbClr val="FFFFFF"/>
              </a:solidFill>
            </a:endParaRPr>
          </a:p>
          <a:p>
            <a:endParaRPr lang="hu-HU" dirty="0">
              <a:solidFill>
                <a:srgbClr val="FFFFFF"/>
              </a:solidFill>
            </a:endParaRPr>
          </a:p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>
                <a:solidFill>
                  <a:srgbClr val="FFFFFF"/>
                </a:solidFill>
              </a:rPr>
              <a:t>Dr. </a:t>
            </a:r>
            <a:r>
              <a:rPr lang="hu-HU" dirty="0" err="1">
                <a:solidFill>
                  <a:srgbClr val="FFFFFF"/>
                </a:solidFill>
              </a:rPr>
              <a:t>Seebauer</a:t>
            </a:r>
            <a:r>
              <a:rPr lang="hu-HU" dirty="0">
                <a:solidFill>
                  <a:srgbClr val="FFFFFF"/>
                </a:solidFill>
              </a:rPr>
              <a:t> Márta </a:t>
            </a:r>
            <a:r>
              <a:rPr lang="hu-HU" dirty="0" err="1">
                <a:solidFill>
                  <a:srgbClr val="FFFFFF"/>
                </a:solidFill>
              </a:rPr>
              <a:t>fõiskolai</a:t>
            </a:r>
            <a:r>
              <a:rPr lang="hu-HU" dirty="0">
                <a:solidFill>
                  <a:srgbClr val="FFFFFF"/>
                </a:solidFill>
              </a:rPr>
              <a:t> tanár</a:t>
            </a:r>
          </a:p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>
                <a:solidFill>
                  <a:srgbClr val="FFFFFF"/>
                </a:solidFill>
              </a:rPr>
              <a:t>AMK koordinátor</a:t>
            </a:r>
          </a:p>
          <a:p>
            <a:r>
              <a:rPr lang="hu-HU" sz="1600" dirty="0">
                <a:solidFill>
                  <a:srgbClr val="FFFFFF"/>
                </a:solidFill>
              </a:rPr>
              <a:t>8000 Székesfehérvár, Budai út 45. F 219</a:t>
            </a:r>
          </a:p>
          <a:p>
            <a:r>
              <a:rPr lang="hu-HU" dirty="0">
                <a:solidFill>
                  <a:srgbClr val="FFFFFF"/>
                </a:solidFill>
              </a:rPr>
              <a:t>Tel: (22) 510-830/118</a:t>
            </a:r>
          </a:p>
          <a:p>
            <a:r>
              <a:rPr lang="hu-HU" dirty="0">
                <a:solidFill>
                  <a:srgbClr val="FFFFFF"/>
                </a:solidFill>
              </a:rPr>
              <a:t>Fax:(22) 312-337</a:t>
            </a:r>
          </a:p>
          <a:p>
            <a:r>
              <a:rPr lang="hu-HU" dirty="0">
                <a:solidFill>
                  <a:srgbClr val="FFFFFF"/>
                </a:solidFill>
              </a:rPr>
              <a:t>seebauer.marta@amk.uni-obuda.hu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2" y="2113851"/>
            <a:ext cx="1146048" cy="1603248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5059993" y="4101820"/>
            <a:ext cx="6096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Dr. Udvardy Péter egyetemi docens</a:t>
            </a:r>
          </a:p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>
                <a:solidFill>
                  <a:srgbClr val="FFFFFF"/>
                </a:solidFill>
              </a:rPr>
              <a:t>AMK </a:t>
            </a:r>
            <a:r>
              <a:rPr lang="hu-HU" dirty="0" err="1">
                <a:solidFill>
                  <a:srgbClr val="FFFFFF"/>
                </a:solidFill>
              </a:rPr>
              <a:t>Geoinformatikai</a:t>
            </a:r>
            <a:r>
              <a:rPr lang="hu-HU" dirty="0">
                <a:solidFill>
                  <a:srgbClr val="FFFFFF"/>
                </a:solidFill>
              </a:rPr>
              <a:t> Intézet koordinátor</a:t>
            </a:r>
          </a:p>
          <a:p>
            <a:r>
              <a:rPr lang="hu-HU" sz="1600" dirty="0">
                <a:solidFill>
                  <a:srgbClr val="FFFFFF"/>
                </a:solidFill>
              </a:rPr>
              <a:t>8000 Székesfehérvár, Pirosalma u. 1-3. fsz.12.</a:t>
            </a:r>
          </a:p>
          <a:p>
            <a:r>
              <a:rPr lang="hu-HU" dirty="0">
                <a:solidFill>
                  <a:srgbClr val="FFFFFF"/>
                </a:solidFill>
              </a:rPr>
              <a:t>Tel: (22) 200-453</a:t>
            </a:r>
          </a:p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>
                <a:solidFill>
                  <a:srgbClr val="FFFFFF"/>
                </a:solidFill>
              </a:rPr>
              <a:t>udvardy.peter@amk.uni-obuda.hu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55" y="2113851"/>
            <a:ext cx="1199642" cy="159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4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93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95543"/>
            <a:ext cx="9065538" cy="853514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300650" y="875268"/>
            <a:ext cx="4173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TANULMÁNYI ÖSZTÖNDÍJSZERZŐDÉS</a:t>
            </a:r>
            <a:endParaRPr kumimoji="0" lang="hu-HU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1868456"/>
            <a:ext cx="10668080" cy="800106"/>
          </a:xfrm>
          <a:prstGeom prst="rect">
            <a:avLst/>
          </a:prstGeom>
        </p:spPr>
      </p:pic>
      <p:sp>
        <p:nvSpPr>
          <p:cNvPr id="8" name="Lefelé nyíl 7"/>
          <p:cNvSpPr/>
          <p:nvPr/>
        </p:nvSpPr>
        <p:spPr>
          <a:xfrm rot="10800000">
            <a:off x="3147568" y="30276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19100" y="4026924"/>
            <a:ext cx="642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4. oldalon a nyelvtudásra vonatkozó adatokat kitölteni!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2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93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95543"/>
            <a:ext cx="9065538" cy="853514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300650" y="864391"/>
            <a:ext cx="4173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TANULMÁNYI ÖSZTÖNDÍJSZERZŐDÉS</a:t>
            </a:r>
            <a:endParaRPr kumimoji="0" lang="hu-HU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1244600"/>
            <a:ext cx="4686300" cy="471733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5321300" y="1244600"/>
            <a:ext cx="6184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5-6. oldalon Résztvevő/Résztvevő neve-t átírni sajátra, dátumot beírni.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Minden más adatot az iroda tölt ki!</a:t>
            </a:r>
            <a:endParaRPr kumimoji="0" lang="hu-HU" sz="24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43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938"/>
          </a:xfrm>
        </p:spPr>
      </p:pic>
      <p:sp>
        <p:nvSpPr>
          <p:cNvPr id="5" name="Szövegdoboz 4"/>
          <p:cNvSpPr txBox="1"/>
          <p:nvPr/>
        </p:nvSpPr>
        <p:spPr>
          <a:xfrm>
            <a:off x="667655" y="905227"/>
            <a:ext cx="10856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fenti információk vonatkoznak a Kreditmobilitásos, illetve a Campus </a:t>
            </a:r>
            <a:r>
              <a:rPr kumimoji="0" lang="hu-HU" sz="20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Mundi</a:t>
            </a:r>
            <a:r>
              <a:rPr kumimoji="0" lang="hu-HU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ösztöndíjas hallgatókra is!</a:t>
            </a:r>
            <a:endParaRPr kumimoji="0" lang="hu-HU" sz="20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315355" y="1834895"/>
            <a:ext cx="8615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KREDITMOBILITÁS </a:t>
            </a:r>
            <a:b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Más típusú ösztöndíjszerződést kell majd előkészíteni, mindenki e-mailben meg fogja kapni!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971158" y="2675997"/>
            <a:ext cx="93040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CAMPUS MUNDI</a:t>
            </a:r>
            <a:b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Tempus Közalapítványhoz is pályáznak, figyeljék, hogy miket kérnek + https://cwp.scholarship.hu/</a:t>
            </a:r>
            <a:b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Campus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Mundi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pályázati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dokumentumok elérhetőek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:</a:t>
            </a:r>
            <a:b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http://www.tka.hu/palyazatok/4830/palyazati-dokumentumok#4897</a:t>
            </a:r>
          </a:p>
        </p:txBody>
      </p:sp>
    </p:spTree>
    <p:extLst>
      <p:ext uri="{BB962C8B-B14F-4D97-AF65-F5344CB8AC3E}">
        <p14:creationId xmlns:p14="http://schemas.microsoft.com/office/powerpoint/2010/main" val="3960905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315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056352" y="88045"/>
            <a:ext cx="5711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EGYÉB FONTOS INFORMÁCIÓK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82461" y="511420"/>
            <a:ext cx="1065964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UTAZÁS SZERVEZÉSE: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- Önállóan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történik, a hallgató saját maga intézi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BIZTOSÍTÁS: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- Mindenkinek kötelező baleset- és felelősségbiztosítást kötni!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    - Az egyetem nem tud biztosítótársaságot ajánlani, mindenki magának keressen, kérdezzék 		         hallgatótársaikat a tapasztalataikról. (Folyamatban van a</a:t>
            </a:r>
            <a:r>
              <a:rPr kumimoji="0" lang="hu-HU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kapcsolatfelvéte</a:t>
            </a:r>
            <a:r>
              <a:rPr lang="hu-HU" dirty="0" smtClean="0">
                <a:solidFill>
                  <a:srgbClr val="000000"/>
                </a:solidFill>
                <a:latin typeface="Gill Sans MT" panose="020B0502020104020203"/>
              </a:rPr>
              <a:t>l biztosítótársaságokkal)</a:t>
            </a: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BANKSZÁMLASZÁM: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- Euró alapú bankszámla nyitása erősen ajánlott!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     - Csak a saját nevükre szóló számlát tudjuk elfogadni!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     - Nagyon figyeljenek, hogy pontosan adják meg az adatait, erre fog érkezni az ösztöndíj!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ÚTI OKMÁNYOK: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- Aki EU-n kívüli országba utazik nagyon figyeljen arra, hogy a mobilitása alatt végig érvényes                		  útlevele legyen!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VÍZUM: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- Mindenki nagyon alaposan nézzen utána a vízummal kapcsolatos előírásoknak!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         - Kreditmobilitásos hallgatók minél előbb intézzék a papírjaikat, hogy a vízumot is időben megkapják!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SZÁLLÁS: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- Máltára jelentkező szakmai gyakorlatosok kapni fognak segítséget.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 - Egyéb esetben önálló szálláskeresés.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u="sng" dirty="0" smtClean="0">
                <a:solidFill>
                  <a:srgbClr val="000000"/>
                </a:solidFill>
                <a:latin typeface="Gill Sans MT" panose="020B0502020104020203"/>
              </a:rPr>
              <a:t>EGYÉB: </a:t>
            </a:r>
            <a:r>
              <a:rPr lang="hu-HU" dirty="0" smtClean="0">
                <a:solidFill>
                  <a:srgbClr val="000000"/>
                </a:solidFill>
                <a:latin typeface="Gill Sans MT" panose="020B0502020104020203"/>
              </a:rPr>
              <a:t>- Az ösztöndíjakat napra pontosan számítjuk.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>
                <a:solidFill>
                  <a:srgbClr val="000000"/>
                </a:solidFill>
                <a:latin typeface="Gill Sans MT" panose="020B0502020104020203"/>
              </a:rPr>
              <a:t>            - Érdemes mielőbb elintézni az összes papírmunkát a szerződéshez, ugyanis az ösztöndíjak tényleges     	kiutalása</a:t>
            </a:r>
            <a:r>
              <a:rPr lang="hu-HU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hu-HU" dirty="0" smtClean="0">
                <a:solidFill>
                  <a:srgbClr val="000000"/>
                </a:solidFill>
                <a:latin typeface="Gill Sans MT" panose="020B0502020104020203"/>
              </a:rPr>
              <a:t>minimum 3 hét! 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0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87256" y="257320"/>
            <a:ext cx="8991600" cy="1645920"/>
          </a:xfrm>
        </p:spPr>
        <p:txBody>
          <a:bodyPr/>
          <a:lstStyle/>
          <a:p>
            <a:r>
              <a:rPr lang="hu-HU" dirty="0" smtClean="0"/>
              <a:t>Köszönjük a figyelmet!</a:t>
            </a:r>
            <a:br>
              <a:rPr lang="hu-HU" dirty="0" smtClean="0"/>
            </a:br>
            <a:r>
              <a:rPr lang="hu-HU" dirty="0" smtClean="0"/>
              <a:t>Mindenkinek jó utat!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017" y="2091129"/>
            <a:ext cx="6574077" cy="370299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758289" y="6112701"/>
            <a:ext cx="6249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Elérhetőségek: http://erasmus.uni-obuda.hu/hu/elerhetoseg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7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6700" y="320820"/>
            <a:ext cx="11239500" cy="7967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Akik segítenek neked – Kari koordinátor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71552" y="1377956"/>
            <a:ext cx="6086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BGK – Bánki Donát Gépész és Biztonságtechnikai Mérnöki Kar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007644"/>
            <a:ext cx="1436659" cy="1735037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66700" y="400303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Dr. Szakács Tamás adjunktus</a:t>
            </a:r>
          </a:p>
          <a:p>
            <a:endParaRPr lang="hu-HU" dirty="0">
              <a:solidFill>
                <a:srgbClr val="FFFFFF"/>
              </a:solidFill>
            </a:endParaRPr>
          </a:p>
          <a:p>
            <a:endParaRPr lang="hu-HU" dirty="0" smtClean="0">
              <a:solidFill>
                <a:srgbClr val="FFFFFF"/>
              </a:solidFill>
            </a:endParaRPr>
          </a:p>
          <a:p>
            <a:r>
              <a:rPr lang="hu-HU" dirty="0" smtClean="0">
                <a:solidFill>
                  <a:srgbClr val="FFFFFF"/>
                </a:solidFill>
              </a:rPr>
              <a:t>1081 </a:t>
            </a:r>
            <a:r>
              <a:rPr lang="hu-HU" dirty="0">
                <a:solidFill>
                  <a:srgbClr val="FFFFFF"/>
                </a:solidFill>
              </a:rPr>
              <a:t>Budapest, Népszínház u. 8.</a:t>
            </a:r>
          </a:p>
          <a:p>
            <a:r>
              <a:rPr lang="hu-HU" dirty="0">
                <a:solidFill>
                  <a:srgbClr val="FFFFFF"/>
                </a:solidFill>
              </a:rPr>
              <a:t>Tel: (06-1) 666-5406</a:t>
            </a:r>
          </a:p>
          <a:p>
            <a:r>
              <a:rPr lang="hu-HU" dirty="0">
                <a:solidFill>
                  <a:srgbClr val="FFFFFF"/>
                </a:solidFill>
              </a:rPr>
              <a:t>Fax: (06-1) 666-5485</a:t>
            </a:r>
          </a:p>
          <a:p>
            <a:r>
              <a:rPr lang="hu-HU" dirty="0">
                <a:solidFill>
                  <a:srgbClr val="FFFFFF"/>
                </a:solidFill>
              </a:rPr>
              <a:t>szakacs.tamas@bgk.uni-obuda.hu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739" y="2007643"/>
            <a:ext cx="1517422" cy="1735037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5014586" y="400303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Dr. Drégelyi-Kiss Ágota egyetemi docens</a:t>
            </a:r>
          </a:p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>
                <a:solidFill>
                  <a:srgbClr val="FFFFFF"/>
                </a:solidFill>
              </a:rPr>
              <a:t>BGK oktatói koordinátor</a:t>
            </a:r>
          </a:p>
          <a:p>
            <a:r>
              <a:rPr lang="hu-HU" dirty="0">
                <a:solidFill>
                  <a:srgbClr val="FFFFFF"/>
                </a:solidFill>
              </a:rPr>
              <a:t>1081 Budapest, Népszínház u. 8. </a:t>
            </a:r>
          </a:p>
          <a:p>
            <a:r>
              <a:rPr lang="hu-HU" dirty="0">
                <a:solidFill>
                  <a:srgbClr val="FFFFFF"/>
                </a:solidFill>
              </a:rPr>
              <a:t>Tel: (06-1) 666-5397</a:t>
            </a:r>
          </a:p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>
                <a:solidFill>
                  <a:srgbClr val="FFFFFF"/>
                </a:solidFill>
              </a:rPr>
              <a:t>dregelyi.agota@bgk.uni-obuda.hu</a:t>
            </a:r>
          </a:p>
        </p:txBody>
      </p:sp>
    </p:spTree>
    <p:extLst>
      <p:ext uri="{BB962C8B-B14F-4D97-AF65-F5344CB8AC3E}">
        <p14:creationId xmlns:p14="http://schemas.microsoft.com/office/powerpoint/2010/main" val="100491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6700" y="320820"/>
            <a:ext cx="11239500" cy="7967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Akik segítenek neked – kari koordinátor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414578" y="1409533"/>
            <a:ext cx="3497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KGK – Keleti Károly Gazdasági Kar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78" y="2070798"/>
            <a:ext cx="1381143" cy="1934661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414578" y="423876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Dr. </a:t>
            </a:r>
            <a:r>
              <a:rPr lang="hu-HU" dirty="0" err="1">
                <a:solidFill>
                  <a:srgbClr val="FFFFFF"/>
                </a:solidFill>
              </a:rPr>
              <a:t>habil</a:t>
            </a:r>
            <a:r>
              <a:rPr lang="hu-HU" dirty="0">
                <a:solidFill>
                  <a:srgbClr val="FFFFFF"/>
                </a:solidFill>
              </a:rPr>
              <a:t> </a:t>
            </a:r>
            <a:r>
              <a:rPr lang="hu-HU" dirty="0" err="1">
                <a:solidFill>
                  <a:srgbClr val="FFFFFF"/>
                </a:solidFill>
              </a:rPr>
              <a:t>Lazányi</a:t>
            </a:r>
            <a:r>
              <a:rPr lang="hu-HU" dirty="0">
                <a:solidFill>
                  <a:srgbClr val="FFFFFF"/>
                </a:solidFill>
              </a:rPr>
              <a:t> Kornélia</a:t>
            </a:r>
          </a:p>
          <a:p>
            <a:r>
              <a:rPr lang="hu-HU" dirty="0">
                <a:solidFill>
                  <a:srgbClr val="FFFFFF"/>
                </a:solidFill>
              </a:rPr>
              <a:t>kutatási dékánhelyettes, egyetemi docens</a:t>
            </a:r>
          </a:p>
          <a:p>
            <a:endParaRPr lang="hu-HU" dirty="0">
              <a:solidFill>
                <a:srgbClr val="FFFFFF"/>
              </a:solidFill>
            </a:endParaRPr>
          </a:p>
          <a:p>
            <a:pPr algn="just"/>
            <a:r>
              <a:rPr lang="hu-HU" dirty="0">
                <a:solidFill>
                  <a:srgbClr val="FFFFFF"/>
                </a:solidFill>
              </a:rPr>
              <a:t>1084 Budapest, Tavaszmező u. 17., TA.125</a:t>
            </a:r>
          </a:p>
          <a:p>
            <a:r>
              <a:rPr lang="hu-HU" dirty="0">
                <a:solidFill>
                  <a:srgbClr val="FFFFFF"/>
                </a:solidFill>
              </a:rPr>
              <a:t>Tel: (36-1) 666-5420</a:t>
            </a:r>
          </a:p>
          <a:p>
            <a:r>
              <a:rPr lang="hu-HU" dirty="0">
                <a:solidFill>
                  <a:srgbClr val="FFFFFF"/>
                </a:solidFill>
              </a:rPr>
              <a:t>Fax: (36-1) 666-5488</a:t>
            </a:r>
          </a:p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>
                <a:solidFill>
                  <a:srgbClr val="FFFFFF"/>
                </a:solidFill>
              </a:rPr>
              <a:t>lazanyi.kornelia@kgk.uni-obuda.hu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595" y="2070798"/>
            <a:ext cx="2522454" cy="1679008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5415595" y="4238765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err="1">
                <a:solidFill>
                  <a:srgbClr val="FFFFFF"/>
                </a:solidFill>
              </a:rPr>
              <a:t>Loraszkó</a:t>
            </a:r>
            <a:r>
              <a:rPr lang="hu-HU" dirty="0">
                <a:solidFill>
                  <a:srgbClr val="FFFFFF"/>
                </a:solidFill>
              </a:rPr>
              <a:t> </a:t>
            </a:r>
            <a:r>
              <a:rPr lang="hu-HU" dirty="0" smtClean="0">
                <a:solidFill>
                  <a:srgbClr val="FFFFFF"/>
                </a:solidFill>
              </a:rPr>
              <a:t>Andrea</a:t>
            </a:r>
            <a:endParaRPr lang="hu-HU" dirty="0">
              <a:solidFill>
                <a:srgbClr val="FFFFFF"/>
              </a:solidFill>
            </a:endParaRPr>
          </a:p>
          <a:p>
            <a:endParaRPr lang="hu-HU" dirty="0">
              <a:solidFill>
                <a:srgbClr val="FFFFFF"/>
              </a:solidFill>
            </a:endParaRPr>
          </a:p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>
                <a:solidFill>
                  <a:srgbClr val="FFFFFF"/>
                </a:solidFill>
              </a:rPr>
              <a:t>1084 Budapest, Tavaszmező utca 17. TA.1.29/a</a:t>
            </a:r>
          </a:p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>
                <a:solidFill>
                  <a:srgbClr val="FFFFFF"/>
                </a:solidFill>
              </a:rPr>
              <a:t>+36 (1) 666-5232</a:t>
            </a:r>
          </a:p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>
                <a:solidFill>
                  <a:srgbClr val="FFFFFF"/>
                </a:solidFill>
              </a:rPr>
              <a:t>loraszko.andrea@kgk.uni-obuda.hu</a:t>
            </a:r>
          </a:p>
          <a:p>
            <a:endParaRPr lang="hu-H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8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6700" y="320820"/>
            <a:ext cx="11239500" cy="7967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Akik segítenek neked – kari koordinátor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66700" y="1453112"/>
            <a:ext cx="4232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KVK – Kandó Kálmán Villamosmérnöki Kar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5" y="2001206"/>
            <a:ext cx="1595574" cy="156210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65655" y="374206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Dr. Maros Dóra</a:t>
            </a:r>
          </a:p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 smtClean="0">
                <a:solidFill>
                  <a:srgbClr val="FFFFFF"/>
                </a:solidFill>
              </a:rPr>
              <a:t>1084 </a:t>
            </a:r>
            <a:r>
              <a:rPr lang="hu-HU" dirty="0">
                <a:solidFill>
                  <a:srgbClr val="FFFFFF"/>
                </a:solidFill>
              </a:rPr>
              <a:t>Budapest, Tavaszmező u. 15.</a:t>
            </a:r>
          </a:p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>
                <a:solidFill>
                  <a:srgbClr val="FFFFFF"/>
                </a:solidFill>
              </a:rPr>
              <a:t>Tel: (06-1) 666-5103</a:t>
            </a:r>
          </a:p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>
                <a:solidFill>
                  <a:srgbClr val="FFFFFF"/>
                </a:solidFill>
              </a:rPr>
              <a:t>maros.dora@kvk.uni-obuda.hu</a:t>
            </a:r>
          </a:p>
        </p:txBody>
      </p:sp>
    </p:spTree>
    <p:extLst>
      <p:ext uri="{BB962C8B-B14F-4D97-AF65-F5344CB8AC3E}">
        <p14:creationId xmlns:p14="http://schemas.microsoft.com/office/powerpoint/2010/main" val="71164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6700" y="320820"/>
            <a:ext cx="11239500" cy="7967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Akik segítenek neked – kari koordinátor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66700" y="1327852"/>
            <a:ext cx="3856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NIK – Neumann János Informatikai Kar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72" y="1907436"/>
            <a:ext cx="1529080" cy="1662043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66700" y="3779731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>
                <a:solidFill>
                  <a:srgbClr val="FFFFFF"/>
                </a:solidFill>
              </a:rPr>
              <a:t>Vörösné Bánáti-Baumann Anna</a:t>
            </a:r>
          </a:p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>
                <a:solidFill>
                  <a:srgbClr val="FFFFFF"/>
                </a:solidFill>
                <a:hlinkClick r:id="rId3"/>
              </a:rPr>
              <a:t>banati.anna@nik.uni-obuda.hu</a:t>
            </a:r>
            <a:endParaRPr lang="hu-HU" dirty="0">
              <a:solidFill>
                <a:srgbClr val="FFFFFF"/>
              </a:solidFill>
            </a:endParaRPr>
          </a:p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>
                <a:solidFill>
                  <a:srgbClr val="FFFFFF"/>
                </a:solidFill>
              </a:rPr>
              <a:t>Neumann János Informatikai Kar, Alkalmazott Informatikai Intézet</a:t>
            </a:r>
          </a:p>
          <a:p>
            <a:r>
              <a:rPr lang="hu-HU" dirty="0">
                <a:solidFill>
                  <a:srgbClr val="FFFFFF"/>
                </a:solidFill>
              </a:rPr>
              <a:t>tanársegéd</a:t>
            </a:r>
          </a:p>
          <a:p>
            <a:r>
              <a:rPr lang="hu-HU" dirty="0">
                <a:solidFill>
                  <a:srgbClr val="FFFFFF"/>
                </a:solidFill>
              </a:rPr>
              <a:t>+36 (1) 666-5574</a:t>
            </a:r>
          </a:p>
          <a:p>
            <a:r>
              <a:rPr lang="hu-HU" dirty="0">
                <a:solidFill>
                  <a:srgbClr val="FFFFFF"/>
                </a:solidFill>
              </a:rPr>
              <a:t>1034 Budapest, Bécsi út 96/b. BA.3.06</a:t>
            </a:r>
          </a:p>
        </p:txBody>
      </p:sp>
      <p:sp>
        <p:nvSpPr>
          <p:cNvPr id="11" name="Téglalap 10"/>
          <p:cNvSpPr/>
          <p:nvPr/>
        </p:nvSpPr>
        <p:spPr>
          <a:xfrm>
            <a:off x="6096000" y="3779730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>
                <a:solidFill>
                  <a:srgbClr val="FFFFFF"/>
                </a:solidFill>
              </a:rPr>
              <a:t>Balázsné </a:t>
            </a:r>
            <a:r>
              <a:rPr lang="hu-HU" b="1" dirty="0" err="1">
                <a:solidFill>
                  <a:srgbClr val="FFFFFF"/>
                </a:solidFill>
              </a:rPr>
              <a:t>Kail</a:t>
            </a:r>
            <a:r>
              <a:rPr lang="hu-HU" b="1" dirty="0">
                <a:solidFill>
                  <a:srgbClr val="FFFFFF"/>
                </a:solidFill>
              </a:rPr>
              <a:t> Eszter</a:t>
            </a:r>
          </a:p>
          <a:p>
            <a:endParaRPr lang="hu-HU" b="1" dirty="0">
              <a:solidFill>
                <a:srgbClr val="FFFFFF"/>
              </a:solidFill>
            </a:endParaRPr>
          </a:p>
          <a:p>
            <a:r>
              <a:rPr lang="hu-HU" dirty="0">
                <a:solidFill>
                  <a:srgbClr val="FFFFFF"/>
                </a:solidFill>
                <a:hlinkClick r:id="rId4"/>
              </a:rPr>
              <a:t>kail.eszter@nik.uni-obuda.hu</a:t>
            </a:r>
            <a:endParaRPr lang="hu-HU" dirty="0">
              <a:solidFill>
                <a:srgbClr val="FFFFFF"/>
              </a:solidFill>
            </a:endParaRPr>
          </a:p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>
                <a:solidFill>
                  <a:srgbClr val="FFFFFF"/>
                </a:solidFill>
              </a:rPr>
              <a:t>Neumann János Informatikai Kar, Alkalmazott Informatikai Intézet</a:t>
            </a:r>
          </a:p>
          <a:p>
            <a:r>
              <a:rPr lang="hu-HU" dirty="0">
                <a:solidFill>
                  <a:srgbClr val="FFFFFF"/>
                </a:solidFill>
              </a:rPr>
              <a:t>tanársegéd</a:t>
            </a:r>
          </a:p>
          <a:p>
            <a:r>
              <a:rPr lang="hu-HU" dirty="0">
                <a:solidFill>
                  <a:srgbClr val="FFFFFF"/>
                </a:solidFill>
              </a:rPr>
              <a:t>+36 (1) 666-5574</a:t>
            </a:r>
          </a:p>
          <a:p>
            <a:r>
              <a:rPr lang="hu-HU" dirty="0">
                <a:solidFill>
                  <a:srgbClr val="FFFFFF"/>
                </a:solidFill>
              </a:rPr>
              <a:t>1034 Budapest, Bécsi út 96/b. BA.3.06</a:t>
            </a:r>
          </a:p>
        </p:txBody>
      </p:sp>
    </p:spTree>
    <p:extLst>
      <p:ext uri="{BB962C8B-B14F-4D97-AF65-F5344CB8AC3E}">
        <p14:creationId xmlns:p14="http://schemas.microsoft.com/office/powerpoint/2010/main" val="137836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6700" y="320820"/>
            <a:ext cx="11239500" cy="7967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Akik segítenek neked – kari koordinátor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66700" y="1352904"/>
            <a:ext cx="5768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RKK – Rejtő Sándor Könnyűipari és Környezetmérnöki Kar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68" y="2100833"/>
            <a:ext cx="1524000" cy="152400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79434" y="400343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Virágh Tibor nyelvtanár</a:t>
            </a:r>
          </a:p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>
                <a:solidFill>
                  <a:srgbClr val="FFFFFF"/>
                </a:solidFill>
              </a:rPr>
              <a:t>1034 Budapest, Doberdó út 6</a:t>
            </a:r>
          </a:p>
          <a:p>
            <a:r>
              <a:rPr lang="hu-HU" dirty="0">
                <a:solidFill>
                  <a:srgbClr val="FFFFFF"/>
                </a:solidFill>
              </a:rPr>
              <a:t>Tel: (06-1) 666-5937</a:t>
            </a:r>
          </a:p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>
                <a:solidFill>
                  <a:srgbClr val="FFFFFF"/>
                </a:solidFill>
              </a:rPr>
              <a:t>erasmus@rkk.uni-obuda.hu</a:t>
            </a:r>
          </a:p>
        </p:txBody>
      </p:sp>
    </p:spTree>
    <p:extLst>
      <p:ext uri="{BB962C8B-B14F-4D97-AF65-F5344CB8AC3E}">
        <p14:creationId xmlns:p14="http://schemas.microsoft.com/office/powerpoint/2010/main" val="173288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6700" y="320820"/>
            <a:ext cx="11239500" cy="7967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Akik segítenek neked – mobilitási osztály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66700" y="1440586"/>
            <a:ext cx="5130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TMPK – Trefort Ágoston Mérnökpedagógiai Központ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16" y="2132904"/>
            <a:ext cx="1517650" cy="2023533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66908" y="436811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Dr. Tóth Péter főiskolai docens</a:t>
            </a:r>
          </a:p>
          <a:p>
            <a:endParaRPr lang="hu-HU" dirty="0">
              <a:solidFill>
                <a:srgbClr val="FFFFFF"/>
              </a:solidFill>
            </a:endParaRPr>
          </a:p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>
                <a:solidFill>
                  <a:srgbClr val="FFFFFF"/>
                </a:solidFill>
              </a:rPr>
              <a:t>1081 Budapest, Népszínház u.8.</a:t>
            </a:r>
          </a:p>
          <a:p>
            <a:r>
              <a:rPr lang="hu-HU" dirty="0">
                <a:solidFill>
                  <a:srgbClr val="FFFFFF"/>
                </a:solidFill>
              </a:rPr>
              <a:t>Tel: (06-1) 666-5373</a:t>
            </a:r>
          </a:p>
          <a:p>
            <a:r>
              <a:rPr lang="hu-HU" dirty="0">
                <a:solidFill>
                  <a:srgbClr val="FFFFFF"/>
                </a:solidFill>
              </a:rPr>
              <a:t>toth.peter@tmpk.uni-obuda.hu</a:t>
            </a:r>
          </a:p>
        </p:txBody>
      </p:sp>
    </p:spTree>
    <p:extLst>
      <p:ext uri="{BB962C8B-B14F-4D97-AF65-F5344CB8AC3E}">
        <p14:creationId xmlns:p14="http://schemas.microsoft.com/office/powerpoint/2010/main" val="21437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1_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940</Words>
  <Application>Microsoft Office PowerPoint</Application>
  <PresentationFormat>Szélesvásznú</PresentationFormat>
  <Paragraphs>219</Paragraphs>
  <Slides>34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2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40" baseType="lpstr">
      <vt:lpstr>Arial</vt:lpstr>
      <vt:lpstr>Calibri</vt:lpstr>
      <vt:lpstr>Gill Sans MT</vt:lpstr>
      <vt:lpstr>Parcel</vt:lpstr>
      <vt:lpstr>1_Parcel</vt:lpstr>
      <vt:lpstr>Munkalap</vt:lpstr>
      <vt:lpstr>Sikeres Pályázat</vt:lpstr>
      <vt:lpstr>Akik segítenek neked – mobilitási osztály</vt:lpstr>
      <vt:lpstr>Akik segítenek neked – kari Koordinátor</vt:lpstr>
      <vt:lpstr>Akik segítenek neked – Kari koordinátor</vt:lpstr>
      <vt:lpstr>Akik segítenek neked – kari koordinátor</vt:lpstr>
      <vt:lpstr>Akik segítenek neked – kari koordinátor</vt:lpstr>
      <vt:lpstr>Akik segítenek neked – kari koordinátor</vt:lpstr>
      <vt:lpstr>Akik segítenek neked – kari koordinátor</vt:lpstr>
      <vt:lpstr>Akik segítenek neked – mobilitási osztály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Köszönjük a figyelmet! Mindenkinek jó utat!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Sikeres Pályázat</dc:title>
  <dc:creator>user</dc:creator>
  <cp:lastModifiedBy>user</cp:lastModifiedBy>
  <cp:revision>27</cp:revision>
  <dcterms:created xsi:type="dcterms:W3CDTF">2018-04-11T13:12:43Z</dcterms:created>
  <dcterms:modified xsi:type="dcterms:W3CDTF">2018-04-17T12:15:44Z</dcterms:modified>
</cp:coreProperties>
</file>